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Bell MT" panose="02020503060305020303" pitchFamily="18" charset="0"/>
      <p:regular r:id="rId14"/>
      <p:bold r:id="rId15"/>
      <p:italic r:id="rId16"/>
      <p:boldItalic r:id="rId17"/>
    </p:embeddedFont>
    <p:embeddedFont>
      <p:font typeface="Cantarell" panose="020B0604020202020204" charset="0"/>
      <p:regular r:id="rId18"/>
      <p:bold r:id="rId19"/>
      <p:italic r:id="rId20"/>
      <p:boldItalic r:id="rId21"/>
    </p:embeddedFont>
    <p:embeddedFont>
      <p:font typeface="Glegoo" panose="020B0604020202020204" charset="0"/>
      <p:regular r:id="rId22"/>
      <p:bold r:id="rId23"/>
    </p:embeddedFont>
    <p:embeddedFont>
      <p:font typeface="Limelight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v8RE+yB7adwYx3UeqzIzDMniI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A2032E-F938-4BBC-ABE1-5556D8CB26C0}">
  <a:tblStyle styleId="{59A2032E-F938-4BBC-ABE1-5556D8CB26C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BE7"/>
          </a:solidFill>
        </a:fill>
      </a:tcStyle>
    </a:wholeTbl>
    <a:band1H>
      <a:tcTxStyle/>
      <a:tcStyle>
        <a:tcBdr/>
        <a:fill>
          <a:solidFill>
            <a:srgbClr val="FFD4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D4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1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98562c71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5" name="Google Shape;275;g2b98562c71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b98562c71a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98562c71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b98562c71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98562c71a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b98562c71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2" name="Google Shape;3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3"/>
          <p:cNvSpPr/>
          <p:nvPr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13"/>
          <p:cNvGrpSpPr/>
          <p:nvPr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19" name="Google Shape;19;p13"/>
            <p:cNvSpPr/>
            <p:nvPr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13"/>
          <p:cNvSpPr txBox="1"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2 Slide">
  <p:cSld name="Page Title 2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515938" y="358775"/>
            <a:ext cx="11125200" cy="611822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1073623" y="1874520"/>
            <a:ext cx="10008361" cy="198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1073623" y="4057650"/>
            <a:ext cx="10008361" cy="198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3 Slide">
  <p:cSld name="Page Title 3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542925" y="366523"/>
            <a:ext cx="11125200" cy="6096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1073623" y="1874520"/>
            <a:ext cx="4855845" cy="436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2"/>
          </p:nvPr>
        </p:nvSpPr>
        <p:spPr>
          <a:xfrm>
            <a:off x="6226139" y="1874520"/>
            <a:ext cx="4855845" cy="436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4 Slide">
  <p:cSld name="Page Title 4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1896643" y="2160676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2"/>
          </p:nvPr>
        </p:nvSpPr>
        <p:spPr>
          <a:xfrm>
            <a:off x="1896643" y="3557015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3"/>
          </p:nvPr>
        </p:nvSpPr>
        <p:spPr>
          <a:xfrm>
            <a:off x="1896643" y="4953354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790507" y="2246965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797132" y="5116062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790508" y="3744465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5 Slide">
  <p:cSld name="Page Title 5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-1588" y="13252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6202019" y="1818417"/>
            <a:ext cx="5485464" cy="441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 sz="36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6 Slide">
  <p:cSld name="Page Title 6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-1588" y="1815548"/>
            <a:ext cx="12193588" cy="5042452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508001" y="2199504"/>
            <a:ext cx="5282441" cy="437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6298444" y="2199504"/>
            <a:ext cx="5282441" cy="437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7 Slide">
  <p:cSld name="Page Title 7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-1588" y="4744278"/>
            <a:ext cx="12193588" cy="18288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928049" y="5478966"/>
            <a:ext cx="10463284" cy="99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8 Slide">
  <p:cSld name="Page Title 8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-1588" y="0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 txBox="1"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838958" y="1325880"/>
            <a:ext cx="10463284" cy="56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2"/>
          </p:nvPr>
        </p:nvSpPr>
        <p:spPr>
          <a:xfrm>
            <a:off x="508000" y="2281238"/>
            <a:ext cx="11125200" cy="434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9 Slide">
  <p:cSld name="Page Title 9 Slid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508000" y="383385"/>
            <a:ext cx="11190288" cy="12446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508000" y="1828422"/>
            <a:ext cx="11190288" cy="47498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1073625" y="2014249"/>
            <a:ext cx="4716817" cy="456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2"/>
          </p:nvPr>
        </p:nvSpPr>
        <p:spPr>
          <a:xfrm>
            <a:off x="6298443" y="2014249"/>
            <a:ext cx="4874524" cy="456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10 Slide">
  <p:cSld name="Page Title 10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/>
          <p:nvPr/>
        </p:nvSpPr>
        <p:spPr>
          <a:xfrm>
            <a:off x="1" y="377209"/>
            <a:ext cx="12192000" cy="138927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073625" y="2415654"/>
            <a:ext cx="4716817" cy="40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2"/>
          </p:nvPr>
        </p:nvSpPr>
        <p:spPr>
          <a:xfrm>
            <a:off x="6298443" y="2415654"/>
            <a:ext cx="4874524" cy="40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cle / Process Option 1">
  <p:cSld name="Cycle / Process Option 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/>
          </a:blip>
          <a:srcRect r="-5745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/>
          <p:nvPr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4865148" y="2058296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2"/>
          </p:nvPr>
        </p:nvSpPr>
        <p:spPr>
          <a:xfrm>
            <a:off x="6979118" y="4530989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3"/>
          </p:nvPr>
        </p:nvSpPr>
        <p:spPr>
          <a:xfrm>
            <a:off x="2877254" y="4530989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/>
          <p:nvPr/>
        </p:nvSpPr>
        <p:spPr>
          <a:xfrm rot="5400000" flipH="1">
            <a:off x="3543096" y="2552325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/>
          <p:nvPr/>
        </p:nvSpPr>
        <p:spPr>
          <a:xfrm rot="-5400000" flipH="1">
            <a:off x="5886995" y="5785776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/>
          <p:nvPr/>
        </p:nvSpPr>
        <p:spPr>
          <a:xfrm rot="10800000" flipH="1">
            <a:off x="8122182" y="2698404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31"/>
          <p:cNvGrpSpPr/>
          <p:nvPr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185" name="Google Shape;185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31"/>
          <p:cNvGrpSpPr/>
          <p:nvPr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189" name="Google Shape;189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31"/>
          <p:cNvGrpSpPr/>
          <p:nvPr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193" name="Google Shape;193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line Slide Option 1">
  <p:cSld name="Outlin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/>
          <p:nvPr/>
        </p:nvSpPr>
        <p:spPr>
          <a:xfrm>
            <a:off x="541338" y="390525"/>
            <a:ext cx="11125200" cy="6097588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4"/>
          <p:cNvSpPr/>
          <p:nvPr/>
        </p:nvSpPr>
        <p:spPr>
          <a:xfrm>
            <a:off x="350361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4"/>
          <p:cNvSpPr/>
          <p:nvPr/>
        </p:nvSpPr>
        <p:spPr>
          <a:xfrm>
            <a:off x="36068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4"/>
          <p:cNvSpPr/>
          <p:nvPr/>
        </p:nvSpPr>
        <p:spPr>
          <a:xfrm>
            <a:off x="339725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4"/>
          <p:cNvSpPr/>
          <p:nvPr/>
        </p:nvSpPr>
        <p:spPr>
          <a:xfrm>
            <a:off x="66040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4"/>
          <p:cNvSpPr/>
          <p:nvPr/>
        </p:nvSpPr>
        <p:spPr>
          <a:xfrm>
            <a:off x="6710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4"/>
          <p:cNvSpPr/>
          <p:nvPr/>
        </p:nvSpPr>
        <p:spPr>
          <a:xfrm>
            <a:off x="6500813" y="2833688"/>
            <a:ext cx="58737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>
            <a:off x="9736138" y="2833688"/>
            <a:ext cx="61912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/>
          <p:nvPr/>
        </p:nvSpPr>
        <p:spPr>
          <a:xfrm>
            <a:off x="9842500" y="2833688"/>
            <a:ext cx="58738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4"/>
          <p:cNvSpPr/>
          <p:nvPr/>
        </p:nvSpPr>
        <p:spPr>
          <a:xfrm>
            <a:off x="9631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4"/>
          <p:cNvSpPr/>
          <p:nvPr/>
        </p:nvSpPr>
        <p:spPr>
          <a:xfrm>
            <a:off x="350361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36068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339725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4"/>
          <p:cNvSpPr/>
          <p:nvPr/>
        </p:nvSpPr>
        <p:spPr>
          <a:xfrm>
            <a:off x="66040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4"/>
          <p:cNvSpPr/>
          <p:nvPr/>
        </p:nvSpPr>
        <p:spPr>
          <a:xfrm>
            <a:off x="6710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4"/>
          <p:cNvSpPr/>
          <p:nvPr/>
        </p:nvSpPr>
        <p:spPr>
          <a:xfrm>
            <a:off x="6500813" y="5505450"/>
            <a:ext cx="58737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4"/>
          <p:cNvSpPr/>
          <p:nvPr/>
        </p:nvSpPr>
        <p:spPr>
          <a:xfrm>
            <a:off x="9736138" y="5505450"/>
            <a:ext cx="61912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4"/>
          <p:cNvSpPr/>
          <p:nvPr/>
        </p:nvSpPr>
        <p:spPr>
          <a:xfrm>
            <a:off x="9842500" y="5505450"/>
            <a:ext cx="58738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4"/>
          <p:cNvSpPr/>
          <p:nvPr/>
        </p:nvSpPr>
        <p:spPr>
          <a:xfrm>
            <a:off x="9631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4"/>
          <p:cNvSpPr/>
          <p:nvPr/>
        </p:nvSpPr>
        <p:spPr>
          <a:xfrm>
            <a:off x="2311400" y="3659188"/>
            <a:ext cx="2408238" cy="2393950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4"/>
          <p:cNvSpPr/>
          <p:nvPr/>
        </p:nvSpPr>
        <p:spPr>
          <a:xfrm>
            <a:off x="5416550" y="3659188"/>
            <a:ext cx="2408238" cy="2393950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4"/>
          <p:cNvSpPr/>
          <p:nvPr/>
        </p:nvSpPr>
        <p:spPr>
          <a:xfrm>
            <a:off x="2311400" y="836613"/>
            <a:ext cx="2408238" cy="2393950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4"/>
          <p:cNvSpPr/>
          <p:nvPr/>
        </p:nvSpPr>
        <p:spPr>
          <a:xfrm>
            <a:off x="8545513" y="3659188"/>
            <a:ext cx="2408237" cy="2393950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4"/>
          <p:cNvSpPr/>
          <p:nvPr/>
        </p:nvSpPr>
        <p:spPr>
          <a:xfrm>
            <a:off x="5416550" y="836613"/>
            <a:ext cx="2408238" cy="2393950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4"/>
          <p:cNvSpPr/>
          <p:nvPr/>
        </p:nvSpPr>
        <p:spPr>
          <a:xfrm>
            <a:off x="8545513" y="836613"/>
            <a:ext cx="2408237" cy="2393950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4"/>
          <p:cNvSpPr txBox="1">
            <a:spLocks noGrp="1"/>
          </p:cNvSpPr>
          <p:nvPr>
            <p:ph type="ctrTitle"/>
          </p:nvPr>
        </p:nvSpPr>
        <p:spPr>
          <a:xfrm rot="-5400000">
            <a:off x="-1691409" y="3039142"/>
            <a:ext cx="6096000" cy="77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1"/>
          </p:nvPr>
        </p:nvSpPr>
        <p:spPr>
          <a:xfrm>
            <a:off x="2410691" y="1472944"/>
            <a:ext cx="2161309" cy="109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2"/>
          </p:nvPr>
        </p:nvSpPr>
        <p:spPr>
          <a:xfrm>
            <a:off x="5512424" y="1472944"/>
            <a:ext cx="2161309" cy="109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3"/>
          </p:nvPr>
        </p:nvSpPr>
        <p:spPr>
          <a:xfrm>
            <a:off x="8644794" y="1472944"/>
            <a:ext cx="2161309" cy="109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4"/>
          </p:nvPr>
        </p:nvSpPr>
        <p:spPr>
          <a:xfrm>
            <a:off x="8644794" y="4294909"/>
            <a:ext cx="2161309" cy="109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5"/>
          </p:nvPr>
        </p:nvSpPr>
        <p:spPr>
          <a:xfrm>
            <a:off x="5512424" y="4294909"/>
            <a:ext cx="2161309" cy="109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6"/>
          </p:nvPr>
        </p:nvSpPr>
        <p:spPr>
          <a:xfrm>
            <a:off x="2410691" y="4294909"/>
            <a:ext cx="2161309" cy="109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 Option 1">
  <p:cSld name="18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-1588" y="13252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539576" y="2072789"/>
            <a:ext cx="3253153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2"/>
          </p:nvPr>
        </p:nvSpPr>
        <p:spPr>
          <a:xfrm>
            <a:off x="4428245" y="2092637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3"/>
          </p:nvPr>
        </p:nvSpPr>
        <p:spPr>
          <a:xfrm>
            <a:off x="8256915" y="2105319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4"/>
          </p:nvPr>
        </p:nvSpPr>
        <p:spPr>
          <a:xfrm>
            <a:off x="539576" y="4420589"/>
            <a:ext cx="3253153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5"/>
          </p:nvPr>
        </p:nvSpPr>
        <p:spPr>
          <a:xfrm>
            <a:off x="4466594" y="4443031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6"/>
          </p:nvPr>
        </p:nvSpPr>
        <p:spPr>
          <a:xfrm>
            <a:off x="8256915" y="4398870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 Option 1">
  <p:cSld name="19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/>
          <p:nvPr/>
        </p:nvSpPr>
        <p:spPr>
          <a:xfrm>
            <a:off x="263456" y="251791"/>
            <a:ext cx="11663501" cy="6347792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1073625" y="1665028"/>
            <a:ext cx="10008359" cy="4811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 Option 1">
  <p:cSld name="20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6010275" y="0"/>
            <a:ext cx="6181725" cy="6884988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6096000" y="1269241"/>
            <a:ext cx="5537200" cy="50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 Option 1">
  <p:cSld name="21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-1" y="0"/>
            <a:ext cx="12192001" cy="686831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5"/>
          <p:cNvSpPr txBox="1"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1364974" y="290420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2"/>
          </p:nvPr>
        </p:nvSpPr>
        <p:spPr>
          <a:xfrm>
            <a:off x="1364974" y="382773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3"/>
          </p:nvPr>
        </p:nvSpPr>
        <p:spPr>
          <a:xfrm>
            <a:off x="1364974" y="5674800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4"/>
          </p:nvPr>
        </p:nvSpPr>
        <p:spPr>
          <a:xfrm>
            <a:off x="1364974" y="1980679"/>
            <a:ext cx="10268226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5"/>
          </p:nvPr>
        </p:nvSpPr>
        <p:spPr>
          <a:xfrm>
            <a:off x="1364974" y="475126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516525" y="1994268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516525" y="5693561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516525" y="2922970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516525" y="4788791"/>
            <a:ext cx="627476" cy="59976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516525" y="3846500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 Option 1">
  <p:cSld name="22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>
            <a:off x="-1" y="0"/>
            <a:ext cx="12192001" cy="686831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6"/>
          <p:cNvSpPr txBox="1"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1"/>
          </p:nvPr>
        </p:nvSpPr>
        <p:spPr>
          <a:xfrm>
            <a:off x="768626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2"/>
          </p:nvPr>
        </p:nvSpPr>
        <p:spPr>
          <a:xfrm>
            <a:off x="3526684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3"/>
          </p:nvPr>
        </p:nvSpPr>
        <p:spPr>
          <a:xfrm>
            <a:off x="6284742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4"/>
          </p:nvPr>
        </p:nvSpPr>
        <p:spPr>
          <a:xfrm>
            <a:off x="9042800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 txBox="1">
            <a:spLocks noGrp="1"/>
          </p:cNvSpPr>
          <p:nvPr>
            <p:ph type="body" idx="5"/>
          </p:nvPr>
        </p:nvSpPr>
        <p:spPr>
          <a:xfrm>
            <a:off x="650704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6"/>
          <p:cNvSpPr/>
          <p:nvPr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6"/>
          </p:nvPr>
        </p:nvSpPr>
        <p:spPr>
          <a:xfrm>
            <a:off x="3408762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7"/>
          </p:nvPr>
        </p:nvSpPr>
        <p:spPr>
          <a:xfrm>
            <a:off x="6166820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8"/>
          </p:nvPr>
        </p:nvSpPr>
        <p:spPr>
          <a:xfrm>
            <a:off x="8924878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y Slide">
  <p:cSld name="1_Play Slid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/>
          <p:nvPr/>
        </p:nvSpPr>
        <p:spPr>
          <a:xfrm>
            <a:off x="360363" y="351692"/>
            <a:ext cx="11471275" cy="6154616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"/>
          </p:nvPr>
        </p:nvSpPr>
        <p:spPr>
          <a:xfrm>
            <a:off x="360363" y="816939"/>
            <a:ext cx="1147127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5501395" y="4831309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912751" y="4831309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4090039" y="4831308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398463" y="381000"/>
            <a:ext cx="11430000" cy="6096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398463" y="1692275"/>
            <a:ext cx="11430000" cy="478472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dk1">
              <a:alpha val="9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1211263" y="24225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211263" y="3838575"/>
            <a:ext cx="503237" cy="47942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211263" y="5295900"/>
            <a:ext cx="503237" cy="47942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6370641" y="244475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6370641" y="386080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6370641" y="53181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1929492" y="234843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1929492" y="375958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1929492" y="5216909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4"/>
          </p:nvPr>
        </p:nvSpPr>
        <p:spPr>
          <a:xfrm>
            <a:off x="7087536" y="234843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5"/>
          </p:nvPr>
        </p:nvSpPr>
        <p:spPr>
          <a:xfrm>
            <a:off x="7087536" y="375958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6"/>
          </p:nvPr>
        </p:nvSpPr>
        <p:spPr>
          <a:xfrm>
            <a:off x="7087536" y="5230764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Option 1">
  <p:cSld name="Objectives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-1588" y="0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830263" y="201136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830263" y="47609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830263" y="28940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830263" y="5684838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830263" y="383857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1638301" y="283586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2"/>
          </p:nvPr>
        </p:nvSpPr>
        <p:spPr>
          <a:xfrm>
            <a:off x="1638301" y="375939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3"/>
          </p:nvPr>
        </p:nvSpPr>
        <p:spPr>
          <a:xfrm>
            <a:off x="1638301" y="5606457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4"/>
          </p:nvPr>
        </p:nvSpPr>
        <p:spPr>
          <a:xfrm>
            <a:off x="1638301" y="191233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5"/>
          </p:nvPr>
        </p:nvSpPr>
        <p:spPr>
          <a:xfrm>
            <a:off x="1638301" y="468292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Option 2">
  <p:cSld name="Objectives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508000" y="390525"/>
            <a:ext cx="11125200" cy="152717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649357" y="3564835"/>
            <a:ext cx="3021496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8415131" y="3564835"/>
            <a:ext cx="3034748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3"/>
          </p:nvPr>
        </p:nvSpPr>
        <p:spPr>
          <a:xfrm>
            <a:off x="4505739" y="3564835"/>
            <a:ext cx="3048000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ule Title Option 1">
  <p:cSld name="Module Titl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508000" y="390525"/>
            <a:ext cx="11125200" cy="152717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ule Title Option 2">
  <p:cSld name="Module Title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6189663" y="17875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6189663" y="27162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6189663" y="364490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6189663" y="4573588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6969458" y="2636890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2"/>
          </p:nvPr>
        </p:nvSpPr>
        <p:spPr>
          <a:xfrm>
            <a:off x="6969458" y="3564425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3"/>
          </p:nvPr>
        </p:nvSpPr>
        <p:spPr>
          <a:xfrm>
            <a:off x="6969458" y="1709355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4"/>
          </p:nvPr>
        </p:nvSpPr>
        <p:spPr>
          <a:xfrm>
            <a:off x="6969458" y="4491960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1 Slide">
  <p:cSld name="Page Title 1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515938" y="358775"/>
            <a:ext cx="11125200" cy="611822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1073623" y="1874520"/>
            <a:ext cx="10008361" cy="436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>
            <a:spLocks noGrp="1"/>
          </p:cNvSpPr>
          <p:nvPr>
            <p:ph type="ctrTitle"/>
          </p:nvPr>
        </p:nvSpPr>
        <p:spPr>
          <a:xfrm>
            <a:off x="3590925" y="2346325"/>
            <a:ext cx="498316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you want to make movies?</a:t>
            </a:r>
            <a:endParaRPr/>
          </a:p>
        </p:txBody>
      </p:sp>
      <p:sp>
        <p:nvSpPr>
          <p:cNvPr id="265" name="Google Shape;265;p1"/>
          <p:cNvSpPr txBox="1">
            <a:spLocks noGrp="1"/>
          </p:cNvSpPr>
          <p:nvPr>
            <p:ph type="subTitle" idx="1"/>
          </p:nvPr>
        </p:nvSpPr>
        <p:spPr>
          <a:xfrm>
            <a:off x="3590925" y="3948113"/>
            <a:ext cx="4983163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We are here to help </a:t>
            </a:r>
            <a:r>
              <a:rPr lang="en-US">
                <a:latin typeface="Glegoo"/>
                <a:ea typeface="Glegoo"/>
                <a:cs typeface="Glegoo"/>
                <a:sym typeface="Glegoo"/>
              </a:rPr>
              <a:t>☺</a:t>
            </a:r>
            <a:endParaRPr/>
          </a:p>
        </p:txBody>
      </p:sp>
      <p:pic>
        <p:nvPicPr>
          <p:cNvPr id="266" name="Google Shape;266;p1" descr="Clapperboa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416123">
            <a:off x="559725" y="2122983"/>
            <a:ext cx="2705989" cy="285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" descr="Vintage movie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43298">
            <a:off x="8574088" y="2319606"/>
            <a:ext cx="4253442" cy="299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Falling coin">
                <a:extLst>
                  <a:ext uri="{FF2B5EF4-FFF2-40B4-BE49-F238E27FC236}">
                    <a16:creationId xmlns:a16="http://schemas.microsoft.com/office/drawing/2014/main" id="{188C1BC2-F6FA-D9D1-6910-EC5E79DF1E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59924967"/>
                  </p:ext>
                </p:extLst>
              </p:nvPr>
            </p:nvGraphicFramePr>
            <p:xfrm>
              <a:off x="872198" y="618978"/>
              <a:ext cx="10536700" cy="55567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36700" cy="5556739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090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Falling coin">
                <a:extLst>
                  <a:ext uri="{FF2B5EF4-FFF2-40B4-BE49-F238E27FC236}">
                    <a16:creationId xmlns:a16="http://schemas.microsoft.com/office/drawing/2014/main" id="{188C1BC2-F6FA-D9D1-6910-EC5E79DF1E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198" y="618978"/>
                <a:ext cx="10536700" cy="5556739"/>
              </a:xfrm>
              <a:prstGeom prst="rect">
                <a:avLst/>
              </a:prstGeom>
            </p:spPr>
          </p:pic>
        </mc:Fallback>
      </mc:AlternateContent>
      <p:pic>
        <p:nvPicPr>
          <p:cNvPr id="328" name="Google Shape;328;p7" descr="Film Re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6615" y="4154928"/>
            <a:ext cx="4733770" cy="241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7" descr="Film Ree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9256" y="307324"/>
            <a:ext cx="4486202" cy="2419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"/>
          <p:cNvSpPr/>
          <p:nvPr/>
        </p:nvSpPr>
        <p:spPr>
          <a:xfrm>
            <a:off x="2662105" y="1221662"/>
            <a:ext cx="667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000" b="1"/>
          </a:p>
        </p:txBody>
      </p:sp>
      <p:sp>
        <p:nvSpPr>
          <p:cNvPr id="331" name="Google Shape;331;p7"/>
          <p:cNvSpPr/>
          <p:nvPr/>
        </p:nvSpPr>
        <p:spPr>
          <a:xfrm>
            <a:off x="1645925" y="2547250"/>
            <a:ext cx="901320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Horror, Mystery, Drama</a:t>
            </a:r>
            <a:endParaRPr sz="3500" b="1" dirty="0">
              <a:solidFill>
                <a:srgbClr val="2F41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Partner up with established companies</a:t>
            </a:r>
            <a:endParaRPr sz="3500" b="1" dirty="0">
              <a:solidFill>
                <a:srgbClr val="2F41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  <a:r>
              <a:rPr lang="en-US" sz="3500" b="1" i="0" u="none" strike="noStrike" cap="none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 Risk, </a:t>
            </a:r>
            <a:r>
              <a:rPr lang="en-US" sz="35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3500" b="1" i="0" u="none" strike="noStrike" cap="none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 Reward</a:t>
            </a:r>
            <a:endParaRPr sz="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9" descr="Pot of gol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8349" y="1188132"/>
            <a:ext cx="4215301" cy="448173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9"/>
          <p:cNvSpPr/>
          <p:nvPr/>
        </p:nvSpPr>
        <p:spPr>
          <a:xfrm>
            <a:off x="3409400" y="724999"/>
            <a:ext cx="54018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 dirty="0">
              <a:solidFill>
                <a:srgbClr val="FFE1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 Johnathan </a:t>
            </a:r>
            <a:r>
              <a:rPr lang="en-US" sz="5400" b="1" i="0" u="none" strike="noStrike" cap="none" dirty="0" err="1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Yater</a:t>
            </a:r>
            <a:endParaRPr sz="5400" b="1" i="0" u="none" strike="noStrike" cap="none" dirty="0">
              <a:solidFill>
                <a:srgbClr val="FFE1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Lotus Baumgarner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"/>
          <p:cNvSpPr txBox="1"/>
          <p:nvPr/>
        </p:nvSpPr>
        <p:spPr>
          <a:xfrm>
            <a:off x="862150" y="901325"/>
            <a:ext cx="105810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Business Understanding </a:t>
            </a:r>
            <a:endParaRPr sz="3000" b="1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Box Office Analysis 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Content Production Insights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Established Studios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Results and Recommendations</a:t>
            </a:r>
            <a:endParaRPr sz="3000" b="1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Genres by Revenue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Film Company Production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Run time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Timing of Release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Next Steps….</a:t>
            </a: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98562c71a_0_8"/>
          <p:cNvSpPr txBox="1">
            <a:spLocks noGrp="1"/>
          </p:cNvSpPr>
          <p:nvPr>
            <p:ph type="ctrTitle"/>
          </p:nvPr>
        </p:nvSpPr>
        <p:spPr>
          <a:xfrm rot="-5400000">
            <a:off x="-1855837" y="3122663"/>
            <a:ext cx="6096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Starting Datasets</a:t>
            </a:r>
            <a:endParaRPr/>
          </a:p>
        </p:txBody>
      </p:sp>
      <p:sp>
        <p:nvSpPr>
          <p:cNvPr id="279" name="Google Shape;279;g2b98562c71a_0_8"/>
          <p:cNvSpPr txBox="1">
            <a:spLocks noGrp="1"/>
          </p:cNvSpPr>
          <p:nvPr>
            <p:ph type="body" idx="1"/>
          </p:nvPr>
        </p:nvSpPr>
        <p:spPr>
          <a:xfrm>
            <a:off x="2416175" y="1725613"/>
            <a:ext cx="21780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IMBD</a:t>
            </a:r>
            <a:endParaRPr/>
          </a:p>
        </p:txBody>
      </p:sp>
      <p:sp>
        <p:nvSpPr>
          <p:cNvPr id="280" name="Google Shape;280;g2b98562c71a_0_8"/>
          <p:cNvSpPr txBox="1">
            <a:spLocks noGrp="1"/>
          </p:cNvSpPr>
          <p:nvPr>
            <p:ph type="body" idx="2"/>
          </p:nvPr>
        </p:nvSpPr>
        <p:spPr>
          <a:xfrm>
            <a:off x="5530850" y="1697038"/>
            <a:ext cx="2179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Rotten Tomatoes </a:t>
            </a:r>
            <a:endParaRPr/>
          </a:p>
        </p:txBody>
      </p:sp>
      <p:sp>
        <p:nvSpPr>
          <p:cNvPr id="281" name="Google Shape;281;g2b98562c71a_0_8"/>
          <p:cNvSpPr txBox="1">
            <a:spLocks noGrp="1"/>
          </p:cNvSpPr>
          <p:nvPr>
            <p:ph type="body" idx="3"/>
          </p:nvPr>
        </p:nvSpPr>
        <p:spPr>
          <a:xfrm>
            <a:off x="8656638" y="1641475"/>
            <a:ext cx="2179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Box Office Mojo</a:t>
            </a:r>
            <a:endParaRPr/>
          </a:p>
        </p:txBody>
      </p:sp>
      <p:sp>
        <p:nvSpPr>
          <p:cNvPr id="282" name="Google Shape;282;g2b98562c71a_0_8"/>
          <p:cNvSpPr txBox="1">
            <a:spLocks noGrp="1"/>
          </p:cNvSpPr>
          <p:nvPr>
            <p:ph type="body" idx="6"/>
          </p:nvPr>
        </p:nvSpPr>
        <p:spPr>
          <a:xfrm>
            <a:off x="2416175" y="4578350"/>
            <a:ext cx="21780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The Movie Database</a:t>
            </a:r>
            <a:endParaRPr/>
          </a:p>
        </p:txBody>
      </p:sp>
      <p:sp>
        <p:nvSpPr>
          <p:cNvPr id="283" name="Google Shape;283;g2b98562c71a_0_8"/>
          <p:cNvSpPr txBox="1">
            <a:spLocks noGrp="1"/>
          </p:cNvSpPr>
          <p:nvPr>
            <p:ph type="body" idx="5"/>
          </p:nvPr>
        </p:nvSpPr>
        <p:spPr>
          <a:xfrm>
            <a:off x="5530850" y="4510088"/>
            <a:ext cx="2179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The Numbers</a:t>
            </a:r>
            <a:endParaRPr/>
          </a:p>
        </p:txBody>
      </p:sp>
      <p:sp>
        <p:nvSpPr>
          <p:cNvPr id="284" name="Google Shape;284;g2b98562c71a_0_8"/>
          <p:cNvSpPr txBox="1">
            <a:spLocks noGrp="1"/>
          </p:cNvSpPr>
          <p:nvPr>
            <p:ph type="body" idx="4"/>
          </p:nvPr>
        </p:nvSpPr>
        <p:spPr>
          <a:xfrm>
            <a:off x="8656638" y="4537075"/>
            <a:ext cx="2179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Movie Data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98562c71a_0_24"/>
          <p:cNvSpPr txBox="1"/>
          <p:nvPr/>
        </p:nvSpPr>
        <p:spPr>
          <a:xfrm>
            <a:off x="862150" y="901325"/>
            <a:ext cx="10581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Sources of Data 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Kaggle: Movie Data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Movie Basics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Movie Budgets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Measure 5000 films from 2008-2020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8" descr="US hundred dollar b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5469">
            <a:off x="7756460" y="397303"/>
            <a:ext cx="4631937" cy="204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 descr="Gold coi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53342">
            <a:off x="-4876" y="4300058"/>
            <a:ext cx="4080599" cy="257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0413" y="1861425"/>
            <a:ext cx="6251176" cy="33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/>
          <p:cNvSpPr txBox="1"/>
          <p:nvPr/>
        </p:nvSpPr>
        <p:spPr>
          <a:xfrm>
            <a:off x="1097275" y="960125"/>
            <a:ext cx="603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Revenue Generation by Month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b98562c71a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375" y="1028362"/>
            <a:ext cx="9503250" cy="48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" descr="Director's Chair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86660">
            <a:off x="9532294" y="1990885"/>
            <a:ext cx="2604510" cy="260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" descr="Director's Chai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98785">
            <a:off x="143684" y="1995841"/>
            <a:ext cx="2143335" cy="214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3693" y="626423"/>
            <a:ext cx="8704613" cy="560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" descr="Movie Popcor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9783" y="1790066"/>
            <a:ext cx="3452433" cy="45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"/>
          <p:cNvSpPr txBox="1">
            <a:spLocks noGrp="1"/>
          </p:cNvSpPr>
          <p:nvPr>
            <p:ph type="ctrTitle"/>
          </p:nvPr>
        </p:nvSpPr>
        <p:spPr>
          <a:xfrm>
            <a:off x="534987" y="715962"/>
            <a:ext cx="10912825" cy="121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Limelight"/>
                <a:ea typeface="Limelight"/>
                <a:cs typeface="Limelight"/>
                <a:sym typeface="Limelight"/>
              </a:rPr>
              <a:t>Average Costs of Starting a Film Production Company</a:t>
            </a:r>
            <a:endParaRPr sz="5400">
              <a:solidFill>
                <a:srgbClr val="7030A0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graphicFrame>
        <p:nvGraphicFramePr>
          <p:cNvPr id="317" name="Google Shape;317;p5"/>
          <p:cNvGraphicFramePr/>
          <p:nvPr/>
        </p:nvGraphicFramePr>
        <p:xfrm>
          <a:off x="1480359" y="4029244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{59A2032E-F938-4BBC-ABE1-5556D8CB26C0}</a:tableStyleId>
              </a:tblPr>
              <a:tblGrid>
                <a:gridCol w="451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Small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$10,000 - $50,000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Medium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$50,000 - $100,000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Large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$1,000,000 +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021" y="812377"/>
            <a:ext cx="10718180" cy="525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Widescreen</PresentationFormat>
  <Paragraphs>45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Cantarell</vt:lpstr>
      <vt:lpstr>Limelight</vt:lpstr>
      <vt:lpstr>Bell MT</vt:lpstr>
      <vt:lpstr>Glegoo</vt:lpstr>
      <vt:lpstr>Arial</vt:lpstr>
      <vt:lpstr>Office Theme</vt:lpstr>
      <vt:lpstr>So, you want to make movies?</vt:lpstr>
      <vt:lpstr>PowerPoint Presentation</vt:lpstr>
      <vt:lpstr>Different Starting Datasets</vt:lpstr>
      <vt:lpstr>PowerPoint Presentation</vt:lpstr>
      <vt:lpstr>PowerPoint Presentation</vt:lpstr>
      <vt:lpstr>PowerPoint Presentation</vt:lpstr>
      <vt:lpstr>PowerPoint Presentation</vt:lpstr>
      <vt:lpstr>Average Costs of Starting a Film Production Company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So, you want to make movies?</dc:title>
  <dc:creator>Lotus Baumgarner</dc:creator>
  <cp:lastModifiedBy>Lotus Baumgarner</cp:lastModifiedBy>
  <cp:revision>1</cp:revision>
  <dcterms:created xsi:type="dcterms:W3CDTF">2024-02-13T04:00:58Z</dcterms:created>
  <dcterms:modified xsi:type="dcterms:W3CDTF">2024-02-16T07:54:14Z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0x010100C6851817F2CAA644B00882C4635A6147</vt:lpwstr>
  </property>
</Properties>
</file>